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</p:sldMasterIdLst>
  <p:sldIdLst>
    <p:sldId id="272" r:id="rId8"/>
    <p:sldId id="256" r:id="rId9"/>
    <p:sldId id="258" r:id="rId10"/>
    <p:sldId id="261" r:id="rId11"/>
    <p:sldId id="257" r:id="rId12"/>
    <p:sldId id="259" r:id="rId13"/>
    <p:sldId id="262" r:id="rId14"/>
    <p:sldId id="265" r:id="rId15"/>
    <p:sldId id="264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Arial Narrow" panose="020B0606020202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79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983-5EF6-42DF-A94F-F18EF9E8A7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BFAFC-30BB-4816-B102-E184425FE0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87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08C63A8-62E8-4B3B-92EB-E051D21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C73235-AA79-466D-9562-D506B0C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76D5D7-5B68-4A4C-AE57-833551BC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2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08C63A8-62E8-4B3B-92EB-E051D21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5C73235-AA79-466D-9562-D506B0C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76D5D7-5B68-4A4C-AE57-833551BC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91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08C63A8-62E8-4B3B-92EB-E051D21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5C73235-AA79-466D-9562-D506B0C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76D5D7-5B68-4A4C-AE57-833551BC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08C63A8-62E8-4B3B-92EB-E051D21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5C73235-AA79-466D-9562-D506B0C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76D5D7-5B68-4A4C-AE57-833551BC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07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08C63A8-62E8-4B3B-92EB-E051D21B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5C73235-AA79-466D-9562-D506B0CE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A76D5D7-5B68-4A4C-AE57-833551BC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8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8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9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2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3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B7CE1-A947-4B50-BB81-226967BBD8B1}" type="datetimeFigureOut">
              <a:rPr lang="en-US" smtClean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8C24-2C36-4284-B501-60403D0403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0160">
            <a:solidFill>
              <a:schemeClr val="bg1"/>
            </a:solidFill>
            <a:prstDash val="solid"/>
          </a:ln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F983-5EF6-42DF-A94F-F18EF9E8A7D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2A5BFAFC-30BB-4816-B102-E184425FE0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2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42D12-5529-4FD7-9280-3A083EA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4" y="269824"/>
            <a:ext cx="8521907" cy="94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297530-928D-45FF-B9B6-C143241D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4" y="1469037"/>
            <a:ext cx="8521907" cy="47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29CB8E-A02C-450A-9F85-D0D5F6B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80FA1C-85AC-4E7C-A99E-090ACBD1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0BF1C-C9DD-48CD-9771-F067BB0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942D12-5529-4FD7-9280-3A083EA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4" y="269824"/>
            <a:ext cx="8521907" cy="94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297530-928D-45FF-B9B6-C143241D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4" y="1469037"/>
            <a:ext cx="8521907" cy="47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29CB8E-A02C-450A-9F85-D0D5F6B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80FA1C-85AC-4E7C-A99E-090ACBD1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50BF1C-C9DD-48CD-9771-F067BB0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5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942D12-5529-4FD7-9280-3A083EA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4" y="269824"/>
            <a:ext cx="8521907" cy="94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297530-928D-45FF-B9B6-C143241D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4" y="1469037"/>
            <a:ext cx="8521907" cy="47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29CB8E-A02C-450A-9F85-D0D5F6B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80FA1C-85AC-4E7C-A99E-090ACBD1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50BF1C-C9DD-48CD-9771-F067BB0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8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942D12-5529-4FD7-9280-3A083EA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4" y="269824"/>
            <a:ext cx="8521907" cy="94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297530-928D-45FF-B9B6-C143241D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4" y="1469037"/>
            <a:ext cx="8521907" cy="47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29CB8E-A02C-450A-9F85-D0D5F6B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80FA1C-85AC-4E7C-A99E-090ACBD1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750BF1C-C9DD-48CD-9771-F067BB0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942D12-5529-4FD7-9280-3A083EAC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4" y="269824"/>
            <a:ext cx="8521907" cy="944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297530-928D-45FF-B9B6-C143241DF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794" y="1469037"/>
            <a:ext cx="8521907" cy="4707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229CB8E-A02C-450A-9F85-D0D5F6B7D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DA48-C690-47A3-97EC-415D6A229B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80FA1C-85AC-4E7C-A99E-090ACBD1A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750BF1C-C9DD-48CD-9771-F067BB024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815BA-C4A1-4556-9F27-EE403CA7FD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0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5C2E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pamyat-naroda.ru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myat-naroda.ru/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myat-naroda.ru/" TargetMode="Externa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myat-naroda.ru/" TargetMode="External"/><Relationship Id="rId2" Type="http://schemas.openxmlformats.org/officeDocument/2006/relationships/hyperlink" Target="https://rgavmf.ru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k.com/fondpostupok" TargetMode="External"/><Relationship Id="rId4" Type="http://schemas.openxmlformats.org/officeDocument/2006/relationships/hyperlink" Target="http://www.nashapobeda.lv/66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hyperlink" Target="https://vk.com/fondpostupok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myat-naroda.ru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myat-naroda.ru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amyat-naroda.ru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1680" y="1508760"/>
            <a:ext cx="609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solidFill>
                  <a:prstClr val="black"/>
                </a:solidFill>
              </a:rPr>
              <a:t> </a:t>
            </a:r>
            <a:r>
              <a:rPr lang="ru-RU" sz="1350" b="1" dirty="0">
                <a:solidFill>
                  <a:prstClr val="black"/>
                </a:solidFill>
              </a:rPr>
              <a:t>государственное бюджетное общеобразовательное учреждение Самарской области средняя общеобразовательная школа </a:t>
            </a:r>
          </a:p>
          <a:p>
            <a:pPr algn="ctr"/>
            <a:r>
              <a:rPr lang="ru-RU" sz="1350" b="1" dirty="0">
                <a:solidFill>
                  <a:prstClr val="black"/>
                </a:solidFill>
              </a:rPr>
              <a:t>имени Героя Социалистического Труда Н.Ф.Зыбанова с.Березняки муниципального района Кинель-Черкасский Самарской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80" y="3280410"/>
            <a:ext cx="595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КРАЕВЕДЧЕСКИЙ МУЗЕЙ «РОДНИК ИСТОРИИ»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2100" y="4186773"/>
            <a:ext cx="324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</a:rPr>
              <a:t>Руководитель:</a:t>
            </a:r>
          </a:p>
          <a:p>
            <a:r>
              <a:rPr lang="ru-RU" sz="1200" dirty="0">
                <a:solidFill>
                  <a:prstClr val="black"/>
                </a:solidFill>
              </a:rPr>
              <a:t> Холоднова Марина Николаевна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0510" y="5242619"/>
            <a:ext cx="2309415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b="1" dirty="0">
                <a:solidFill>
                  <a:prstClr val="black"/>
                </a:solidFill>
              </a:rPr>
              <a:t>с.Березняки</a:t>
            </a:r>
            <a:r>
              <a:rPr lang="ru-RU" sz="135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2021г.</a:t>
            </a:r>
          </a:p>
        </p:txBody>
      </p:sp>
    </p:spTree>
    <p:extLst>
      <p:ext uri="{BB962C8B-B14F-4D97-AF65-F5344CB8AC3E}">
        <p14:creationId xmlns:p14="http://schemas.microsoft.com/office/powerpoint/2010/main" val="14647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5" y="378823"/>
            <a:ext cx="449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2 ОРДЕН КРАСНОГО ЗНАМЕНИ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s://pamyat-naroda.ru/local/templates/pn/img/awards/new/Orden_Krasnogo_Znameni_1s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51" y="815069"/>
            <a:ext cx="1647825" cy="18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86538" y="958334"/>
            <a:ext cx="17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03.07.1943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е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257" y="2704012"/>
            <a:ext cx="2586447" cy="3853542"/>
          </a:xfrm>
          <a:prstGeom prst="rect">
            <a:avLst/>
          </a:prstGeom>
        </p:spPr>
      </p:pic>
      <p:pic>
        <p:nvPicPr>
          <p:cNvPr id="6" name="Рисунок 5" descr="е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9325" y="1410788"/>
            <a:ext cx="2429691" cy="3749041"/>
          </a:xfrm>
          <a:prstGeom prst="rect">
            <a:avLst/>
          </a:prstGeom>
        </p:spPr>
      </p:pic>
      <p:pic>
        <p:nvPicPr>
          <p:cNvPr id="7" name="Рисунок 6" descr="е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7211" y="431074"/>
            <a:ext cx="2364378" cy="3344092"/>
          </a:xfrm>
          <a:prstGeom prst="rect">
            <a:avLst/>
          </a:prstGeom>
        </p:spPr>
      </p:pic>
      <p:pic>
        <p:nvPicPr>
          <p:cNvPr id="8" name="Рисунок 7" descr="е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794" y="2586446"/>
            <a:ext cx="2442755" cy="40494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95846" y="5922220"/>
            <a:ext cx="4298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7"/>
              </a:rPr>
              <a:t>ссылка на: </a:t>
            </a:r>
            <a:r>
              <a:rPr lang="en-US" b="1" dirty="0" smtClean="0">
                <a:solidFill>
                  <a:schemeClr val="bg1"/>
                </a:solidFill>
                <a:hlinkClick r:id="rId7"/>
              </a:rPr>
              <a:t>https://pamyat-naroda.ru/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е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3829" y="1476103"/>
            <a:ext cx="3161211" cy="44283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2577" y="6214348"/>
            <a:ext cx="424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3"/>
              </a:rPr>
              <a:t>ссылка на 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https://pamyat-naroda.ru/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949" y="404949"/>
            <a:ext cx="6766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ОРДЕН ОТЕЧЕСТВЕННОЙ ВОЙНЫ  </a:t>
            </a:r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r>
              <a:rPr lang="ru-RU" sz="2400" b="1" dirty="0" smtClean="0">
                <a:solidFill>
                  <a:schemeClr val="bg1"/>
                </a:solidFill>
              </a:rPr>
              <a:t> СТЕПЕНИ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pamyat-naroda.ru/local/templates/pn/img/awards/new/Orden_Otechestvennoj_vojny_1s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152" y="912359"/>
            <a:ext cx="187401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85640" y="971396"/>
            <a:ext cx="174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09.06.1944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е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257" y="2978330"/>
            <a:ext cx="2599509" cy="3670665"/>
          </a:xfrm>
          <a:prstGeom prst="rect">
            <a:avLst/>
          </a:prstGeom>
        </p:spPr>
      </p:pic>
      <p:pic>
        <p:nvPicPr>
          <p:cNvPr id="19" name="Рисунок 18" descr="е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73783" y="1031965"/>
            <a:ext cx="3200400" cy="46111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е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074" y="1031963"/>
            <a:ext cx="2861926" cy="3814355"/>
          </a:xfrm>
          <a:prstGeom prst="rect">
            <a:avLst/>
          </a:prstGeom>
        </p:spPr>
      </p:pic>
      <p:pic>
        <p:nvPicPr>
          <p:cNvPr id="13" name="Рисунок 12" descr="е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5" y="2003612"/>
            <a:ext cx="3119717" cy="30793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755" y="156754"/>
            <a:ext cx="68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ЭКИПАЖ  2 АВИАЦИОННОЙ ЭСКАДРИЛЬИ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15 ОТДЕЛЬНОГО РАЗВЕДЫВАТЕЛЬНОГО АВИАЦИОННОГО ПОЛКА ПОСЛЕДНЕЕ БОЕВОЕ ЗАДАНИЕ ЭКИПАЖА ШТУРМАНА ЕСИНА А.И.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20" y="4347972"/>
            <a:ext cx="3056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Есин Андрей Иванович</a:t>
            </a:r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Донесение о безвозвратных потерях</a:t>
            </a:r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Дата рождения:</a:t>
            </a:r>
            <a:r>
              <a:rPr lang="ru-RU" sz="1200" dirty="0" smtClean="0">
                <a:solidFill>
                  <a:schemeClr val="bg1"/>
                </a:solidFill>
              </a:rPr>
              <a:t> __.__.1914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Дата и место призыва:</a:t>
            </a:r>
            <a:r>
              <a:rPr lang="ru-RU" sz="1200" dirty="0" smtClean="0">
                <a:solidFill>
                  <a:schemeClr val="bg1"/>
                </a:solidFill>
              </a:rPr>
              <a:t> __.__.1935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Воинское звание:</a:t>
            </a:r>
            <a:r>
              <a:rPr lang="ru-RU" sz="1200" dirty="0" smtClean="0">
                <a:solidFill>
                  <a:schemeClr val="bg1"/>
                </a:solidFill>
              </a:rPr>
              <a:t> гв. ст. лейтенант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Последнее место службы:</a:t>
            </a:r>
            <a:r>
              <a:rPr lang="ru-RU" sz="1200" dirty="0" smtClean="0">
                <a:solidFill>
                  <a:schemeClr val="bg1"/>
                </a:solidFill>
              </a:rPr>
              <a:t> кбф 1 гмтакп ввс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Дата выбытия:</a:t>
            </a:r>
            <a:r>
              <a:rPr lang="ru-RU" sz="1200" dirty="0" smtClean="0">
                <a:solidFill>
                  <a:schemeClr val="bg1"/>
                </a:solidFill>
              </a:rPr>
              <a:t> 03.03.1945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Причина выбытия:</a:t>
            </a:r>
            <a:r>
              <a:rPr lang="ru-RU" sz="1200" dirty="0" smtClean="0">
                <a:solidFill>
                  <a:schemeClr val="bg1"/>
                </a:solidFill>
              </a:rPr>
              <a:t> пропал без вести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Источник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ЦВМА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Фонд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12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Опись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5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Дело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281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" y="1068850"/>
            <a:ext cx="4545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03.03.1945г. при выполнении боевого задания в районе Либавы экипаж самолета не вернулся с боевого задания, летчики считаются пропавшими без вести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2437" y="2312124"/>
            <a:ext cx="3013745" cy="43107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903416" y="6287980"/>
            <a:ext cx="424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5"/>
              </a:rPr>
              <a:t>ссылка на 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https://pamyat-naroda.ru/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е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053" y="2207624"/>
            <a:ext cx="3180130" cy="4362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697" y="431075"/>
            <a:ext cx="75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БЕССМЕРТНЫЙ ЭКИПАЖ. НАЗОВЕМ ПОИМЕННО,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е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19" y="1188719"/>
            <a:ext cx="3135086" cy="4676504"/>
          </a:xfrm>
          <a:prstGeom prst="rect">
            <a:avLst/>
          </a:prstGeom>
        </p:spPr>
      </p:pic>
      <p:pic>
        <p:nvPicPr>
          <p:cNvPr id="6" name="Рисунок 5" descr="е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12" y="1489165"/>
            <a:ext cx="2868559" cy="39188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5056" y="6105100"/>
            <a:ext cx="424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hlinkClick r:id="rId5"/>
              </a:rPr>
              <a:t>ссылка на 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https://pamyat-naroda.ru/</a:t>
            </a:r>
            <a:r>
              <a:rPr lang="ru-RU" b="1" dirty="0" smtClean="0">
                <a:solidFill>
                  <a:schemeClr val="bg1"/>
                </a:solidFill>
              </a:rPr>
              <a:t>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5" y="4179369"/>
            <a:ext cx="36510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С 1943 года летчики полка вели воздушную разведку на самолетах Як-9Р, Пе-2Р, А-20F-3A. В результате ведения оперативной разведки, полком выявлялись: районы минных постановок противника в Нарвском заливе; вскрытие системы противолодочных оборонительных рубежей в Финском заливе в районе Нарген-Поркалла-Удд; вскрыта система дозоров подводных и надводных кораблей противника в Финском заливе, Балтийском море и установлен характер их боевой деятельности; систематическим ведением воздушной разведки вскрывались прибрежные аэродромы и боевой состав авиации противника.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235131"/>
            <a:ext cx="691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ЛАТВИЯ. МЕМОРИАЛ  ЛИЕПАЯ. ПАМЯТЬ.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199017" y="613955"/>
            <a:ext cx="3781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Всего на мемориале Лиепая увековечено </a:t>
            </a:r>
          </a:p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270 имён</a:t>
            </a:r>
            <a:r>
              <a:rPr lang="ru-RU" sz="1200" b="1" u="sng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среди которых есть фамилия </a:t>
            </a:r>
          </a:p>
          <a:p>
            <a:pPr marL="0" marR="0" lvl="0" indent="381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Есина Андрея Ивановича</a:t>
            </a:r>
            <a:endParaRPr kumimoji="0" lang="ru-RU" sz="1200" b="1" i="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pic>
        <p:nvPicPr>
          <p:cNvPr id="26626" name="Рисунок 6" descr="https://www.nashapobeda.lv/assets/images/World/Latvia/Liepaja/Memorial/memorial_a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38" y="1029276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отография с мемориала в Лиепа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90" y="1515292"/>
            <a:ext cx="3670663" cy="4937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3909" y="6367343"/>
            <a:ext cx="4245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Ссылка на: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http://www.nashapobeda.lv/661.html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6" descr="https://www.nashapobeda.lv/assets/images/World/Latvia/Liepaja/Memorial/memorial_a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931" y="984671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https://www.nashapobeda.lv/assets/images/World/Latvia/Liepaja/Memorial/memorial_av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51" y="941128"/>
            <a:ext cx="4762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eorg_lenta1-1728x800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2331" y="1828800"/>
            <a:ext cx="6688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Есин Андрей Иванович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 1914 – 1945 год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6916" y="2470947"/>
            <a:ext cx="489116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</a:rPr>
              <a:t>Поднимите, ребята, останки мои из земли.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Я хочу обрести свое имя и память по праву.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Надо мной васильки, незабудки, ромашки цвели…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Надо мной зеленели, шумели душистые травы…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Поднимите, ребята, стряхните с груди пыль и грязь.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Пусть сверкают на ней ордена боевые, медали…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Мы прогнали с земли нашей русской смердящую мразь…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Мы фашистам и пяди земли дорогой не отдали…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Поднимите ребята, мой Ангел меня охранял.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Видно знал, что когда-нибудь точно за мною придете.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Я позиций не сдал, хоть и жизнь здесь свою потерял…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Я надеюсь, ребята, вы песню об этом споете…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Поднимите, ребята, бокалы за тех, кто погиб,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Кто не выжил в далекие годы, домой не вернулся.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Вы достойная смена! Вы слышите Родины гимн?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Мы погибли не зря… Солнце мирное светит над Русью……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</a:rPr>
              <a:t/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Раиса Манухина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8452" y="6366356"/>
            <a:ext cx="3467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   Ссылка на: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https://vk.com/fondpostupok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«Память»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Благотворительный фонд «Поступок»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«Память»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Благотворительный фонд «Поступок»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3040" y="6061167"/>
            <a:ext cx="41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Проект «ПАМЯТЬ». Фонд «ПОСТУПОК»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2021 год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«Память»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Благотворительный фонд «Поступок»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2021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439" y="1330549"/>
            <a:ext cx="71864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</a:rPr>
              <a:t>Организация научно – исследовательской работы на базе музея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7620" y="1630632"/>
            <a:ext cx="72540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prstClr val="black"/>
                </a:solidFill>
              </a:rPr>
              <a:t>В преддверии праздника Победы в Великой Отечественной войне наш музей подготовил экспозицию «Штурман Есин Андрей Иванович». Считаем, что эта тема актуальна всегда, и будет интересна не только школьникам, но и всем жителям нашего села. Когда музей создавался из бывшей ленинской комнаты, то сохранилась только запись в альбоме с одной фотографией. Теперь, в процессе подготовки к выставке, совет музея использовал современные интернет – ресурсы .Много материала было взято с ОБД «Мемориал» и «Память народа». Выяснилось, что существует еще много сообществ, которые занимаются поиском пропавших людей в годы войны. Очень жаль, что не удалось выяснить сведения о последнем вылете этого экипажа, но, исходя из нашей переписки, было предположено, что, выполняя разведывательное задание, этот самолет был: либо сбит противником, либо потерпел крушение в Балтийском море, не долетев до своей базы. Но мы гордимся тем, что удалось увидеть хотя бы на фотографии место увековечивания героев, и показать плиту с выбитыми на ней фамилиями летчиков, среди которых есть и наш земляк – Есин Андрей Иванович.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6713" y="3754996"/>
            <a:ext cx="52352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Интернет - ресурсы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3530" y="4031996"/>
            <a:ext cx="320684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https://rgavmf.ru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https://vk.com/club24065432 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</a:rPr>
              <a:t> -</a:t>
            </a:r>
          </a:p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https://pamyat-naroda.ru/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</a:t>
            </a: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</a:t>
            </a:r>
            <a:r>
              <a:rPr lang="ru-RU" sz="135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:</a:t>
            </a:r>
            <a:r>
              <a:rPr lang="en-US" sz="135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//vk.com/fondpostupok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w.nashapobeda.lv/661.html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https</a:t>
            </a:r>
            <a:r>
              <a:rPr lang="ru-RU" sz="135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:</a:t>
            </a:r>
            <a:r>
              <a:rPr lang="en-US" sz="1350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//vk.com/fondpostupok</a:t>
            </a:r>
            <a:endParaRPr lang="ru-RU" sz="135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350" b="1" dirty="0">
                <a:solidFill>
                  <a:schemeClr val="accent1">
                    <a:lumMod val="75000"/>
                  </a:schemeClr>
                </a:solidFill>
              </a:rPr>
              <a:t>http://www.gboubereznyaki.ru/</a:t>
            </a:r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2" y="894951"/>
            <a:ext cx="2034863" cy="3033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3" y="2073500"/>
            <a:ext cx="2305317" cy="3078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8568" y="384094"/>
            <a:ext cx="66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ПУБЛИКАЦИИ В СМИ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7" y="3084362"/>
            <a:ext cx="2266680" cy="3058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91" y="341293"/>
            <a:ext cx="2308540" cy="2929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13" y="3352869"/>
            <a:ext cx="2331078" cy="2869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285" y="845589"/>
            <a:ext cx="355456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ходе подготовки к конкурсу музеев была налажена связь с руководителем проекта «Память» фонда «Поступок» г. Санкт Петербурга Нарваткиной Алевтиной Анатольевной, которая организовала нашему музею помощь в поиске материала, и с нашего разрешения опубликовала пост  на своей страничке в группе «В К», а потом на сайте проекта «Память»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923506" y="5475601"/>
            <a:ext cx="319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: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//vk.com/fondpostupok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505" y="5733130"/>
            <a:ext cx="3147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https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//peterburg2.ru/memory.html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85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40" y="3829773"/>
            <a:ext cx="2483854" cy="1806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7575" y="430921"/>
            <a:ext cx="69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Дополнительные материалы о музее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7575" y="912523"/>
            <a:ext cx="585344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</a:rPr>
              <a:t>Год основания – 25 апреля 2008г.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Направление – краеведческое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Экспонаты – 550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Научно – вспомогательные материалы – 420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Экспозиции – 11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 В коридоре </a:t>
            </a:r>
            <a:r>
              <a:rPr lang="en-US" sz="1050" b="1" dirty="0">
                <a:solidFill>
                  <a:prstClr val="black"/>
                </a:solidFill>
              </a:rPr>
              <a:t>II </a:t>
            </a:r>
            <a:r>
              <a:rPr lang="ru-RU" sz="1050" b="1" dirty="0">
                <a:solidFill>
                  <a:prstClr val="black"/>
                </a:solidFill>
              </a:rPr>
              <a:t>этажа располагается стенд о Герое Социалистического  Труда Н.Ф.Зыбанове. </a:t>
            </a:r>
          </a:p>
          <a:p>
            <a:r>
              <a:rPr lang="ru-RU" sz="1050" b="1" dirty="0">
                <a:solidFill>
                  <a:prstClr val="black"/>
                </a:solidFill>
              </a:rPr>
              <a:t>Его имя носит наша школа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7575" y="2356952"/>
            <a:ext cx="27335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>
                <a:solidFill>
                  <a:prstClr val="black"/>
                </a:solidFill>
              </a:rPr>
              <a:t>Особо ценные экспонаты музея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29" y="2943628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</a:rPr>
              <a:t>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8" y="2943628"/>
            <a:ext cx="2501721" cy="26562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03431" y="294362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</a:rPr>
              <a:t>2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6" y="2953287"/>
            <a:ext cx="2559677" cy="2636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9372" y="122729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37" y="1109007"/>
            <a:ext cx="2648060" cy="2665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02505" y="3986816"/>
            <a:ext cx="1131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7575" y="5769735"/>
            <a:ext cx="1832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Извещение о </a:t>
            </a:r>
          </a:p>
          <a:p>
            <a:pPr algn="ctr"/>
            <a:r>
              <a:rPr lang="ru-RU" sz="1100" dirty="0" smtClean="0"/>
              <a:t>пропавшем без вести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863662" y="5769735"/>
            <a:ext cx="2009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Благодарность за</a:t>
            </a:r>
          </a:p>
          <a:p>
            <a:pPr algn="ctr"/>
            <a:r>
              <a:rPr lang="ru-RU" sz="1100" dirty="0" smtClean="0"/>
              <a:t> отличие в боях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1104" y="553792"/>
            <a:ext cx="2099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Последнее письмо </a:t>
            </a:r>
          </a:p>
          <a:p>
            <a:pPr algn="ctr"/>
            <a:r>
              <a:rPr lang="ru-RU" sz="1100" dirty="0" smtClean="0"/>
              <a:t>солдата с фронта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90197" y="5769735"/>
            <a:ext cx="1545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Фронтовое </a:t>
            </a:r>
          </a:p>
          <a:p>
            <a:pPr algn="ctr"/>
            <a:r>
              <a:rPr lang="ru-RU" sz="1100" dirty="0" smtClean="0"/>
              <a:t>письмо - треугольник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026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7" y="2697319"/>
            <a:ext cx="3525592" cy="2897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2" y="944183"/>
            <a:ext cx="2501722" cy="22409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41" y="1127706"/>
            <a:ext cx="3303431" cy="4317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296" y="990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0930" y="26973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89255" y="9441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8982" y="425003"/>
            <a:ext cx="2662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Муляж звезды </a:t>
            </a:r>
          </a:p>
          <a:p>
            <a:pPr algn="ctr"/>
            <a:r>
              <a:rPr lang="ru-RU" sz="1100" dirty="0" smtClean="0"/>
              <a:t>Героя Социалистического Труда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878982" y="5769735"/>
            <a:ext cx="25017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Свидетельство о передаче в дар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5280338" y="5769735"/>
            <a:ext cx="26208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Торжественное награждение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6232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670" y="2037807"/>
            <a:ext cx="8172382" cy="1711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1685109"/>
            <a:ext cx="6858000" cy="1528354"/>
          </a:xfrm>
        </p:spPr>
        <p:txBody>
          <a:bodyPr>
            <a:normAutofit lnSpcReduction="10000"/>
          </a:bodyPr>
          <a:lstStyle/>
          <a:p>
            <a:r>
              <a:rPr lang="ru-RU" sz="4800" b="1" dirty="0" smtClean="0"/>
              <a:t>Штурман </a:t>
            </a:r>
          </a:p>
          <a:p>
            <a:r>
              <a:rPr lang="ru-RU" sz="4800" b="1" dirty="0" smtClean="0"/>
              <a:t>Есин Андрей Иванович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82343" y="4140926"/>
            <a:ext cx="31742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…Живые с мертвыми ты знаешь, как прощаются…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Но у пилотов есть пословица одна: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«Не умирает летчик, просто он не возвращается!»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И этим вечность жизни нам дана!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                               Анатолий Грачев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10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501" y="474103"/>
            <a:ext cx="673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ТЕКСТОВОЕ СОПРОВОЖДЕНИЕ К ДОКУМЕНТАМ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580" y="1300767"/>
            <a:ext cx="77273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1.Извещение о пропавшем без вести на фронте Тимофееве Илье Яковлевиче.</a:t>
            </a:r>
          </a:p>
          <a:p>
            <a:r>
              <a:rPr lang="ru-RU" sz="1600" dirty="0" smtClean="0"/>
              <a:t>(уроженец села Березняки)</a:t>
            </a:r>
          </a:p>
          <a:p>
            <a:r>
              <a:rPr lang="ru-RU" sz="1600" dirty="0" smtClean="0"/>
              <a:t>2.Благодарность  от командира части на имя Фомичева Василия Петровича за отличие в боях при штурме и взятии города и крепости Кенигсберга.</a:t>
            </a:r>
          </a:p>
          <a:p>
            <a:r>
              <a:rPr lang="ru-RU" sz="1600" dirty="0" smtClean="0"/>
              <a:t>(уроженец села Березняки)</a:t>
            </a:r>
          </a:p>
          <a:p>
            <a:r>
              <a:rPr lang="ru-RU" sz="1600" dirty="0" smtClean="0"/>
              <a:t>3.Последнее письмо с фронта красноармейца Черникова Ивана Спиридоновича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(уроженец села Березняки)</a:t>
            </a:r>
          </a:p>
          <a:p>
            <a:r>
              <a:rPr lang="ru-RU" sz="1600" dirty="0" smtClean="0"/>
              <a:t>4.Фронтовое письмо – треугольник Александрову Н.М. о т командования части</a:t>
            </a:r>
          </a:p>
          <a:p>
            <a:r>
              <a:rPr lang="ru-RU" sz="1600" dirty="0" smtClean="0"/>
              <a:t>(уроженец села Березняки)</a:t>
            </a:r>
          </a:p>
          <a:p>
            <a:r>
              <a:rPr lang="ru-RU" sz="1600" dirty="0" smtClean="0"/>
              <a:t>5.Муляж Звезды Героя Социалистического Труда. </a:t>
            </a:r>
          </a:p>
          <a:p>
            <a:r>
              <a:rPr lang="ru-RU" sz="1600" dirty="0" smtClean="0"/>
              <a:t>(Подарена музею Общероссийской общественной организацией  «РОССИСКАЯ АССОЦИАЦИЯ ГЕРОЕВ)   Самарской областной общественной организацией «Герои Отечества»).</a:t>
            </a:r>
          </a:p>
          <a:p>
            <a:r>
              <a:rPr lang="ru-RU" sz="1600" dirty="0" smtClean="0"/>
              <a:t>6.Свидетельство о передаче в дар музею муляжа звезды Героя Социалистического Труда.</a:t>
            </a:r>
          </a:p>
          <a:p>
            <a:r>
              <a:rPr lang="ru-RU" sz="1600" dirty="0" smtClean="0"/>
              <a:t>7.Кинель-Черкасская районная администрация. Председатель Самарской областной общественной организации «Герои Отечества», депутат Государственной Думы, Герой Российской Федерации Игорь Валентинович Станкевич вручает руководителю школьного музея муляж звезды Героя Социалистического Труда. 29.09.2020 год.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108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2" y="206062"/>
            <a:ext cx="7559898" cy="5666703"/>
          </a:xfrm>
        </p:spPr>
      </p:pic>
      <p:sp>
        <p:nvSpPr>
          <p:cNvPr id="5" name="TextBox 4"/>
          <p:cNvSpPr txBox="1"/>
          <p:nvPr/>
        </p:nvSpPr>
        <p:spPr>
          <a:xfrm>
            <a:off x="3503053" y="425002"/>
            <a:ext cx="4958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ОБЩИЙ ВИД ЭКСПОЗИЦИИ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567" y="5072546"/>
            <a:ext cx="75598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Экс позиция располагается в помещении музея «Родник истории», площадью 48,3 м².Это временная экспозиция, подготовленная к очередной годовщине Победы  в Великой Отечественной войне. Содержит 40 ксерокопий научно-вспомогательного характера, а так же музейный альбом о погибших земляках, 2 книги памяти Самарской области, планшет времен Великой Отечественной войны.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На базе музея организованы экскурсии для школьников, учителей и отдельных групп населения. Всего с момента создания экспозиции её посетило более 100 человек.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76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565" y="737335"/>
            <a:ext cx="5190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Есин Андрей Иванович:</a:t>
            </a:r>
          </a:p>
          <a:p>
            <a:pPr lvl="0"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гражданин, военный летчик, герой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1" y="1672046"/>
            <a:ext cx="436299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Родился в 1914 году. (Число и год рождения имеют несколько версий) в селе Березняки Кинель-Черкасского  района Самарской области. Здесь он рос, получил образование, Став взрослым, работал в местной школе с 1930-1935гг. Был самым первым пионерским вожатым. До войны обзавелся семьей. Жена-Надежда Алексеевна и сын-Евгений.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В 1935 году был призван в ряды Красной армии.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По данным справки  Центрального военно - морского архива СССР </a:t>
            </a:r>
            <a:r>
              <a:rPr lang="ru-RU" sz="1100" dirty="0" smtClean="0">
                <a:solidFill>
                  <a:schemeClr val="accent1"/>
                </a:solidFill>
              </a:rPr>
              <a:t>(</a:t>
            </a:r>
            <a:r>
              <a:rPr lang="en-US" sz="1100" dirty="0" smtClean="0">
                <a:solidFill>
                  <a:schemeClr val="accent1"/>
                </a:solidFill>
              </a:rPr>
              <a:t>https://rgavmf.ru/</a:t>
            </a:r>
            <a:r>
              <a:rPr lang="ru-RU" sz="1100" dirty="0" smtClean="0">
                <a:solidFill>
                  <a:schemeClr val="accent1"/>
                </a:solidFill>
              </a:rPr>
              <a:t>)  </a:t>
            </a:r>
            <a:r>
              <a:rPr lang="ru-RU" sz="1100" dirty="0" smtClean="0">
                <a:solidFill>
                  <a:schemeClr val="bg1"/>
                </a:solidFill>
              </a:rPr>
              <a:t>с сентября 1939 года по январь 1941 года –курсант курсов техников специальных  служб при военно-морском авиационном училище в городе Ейск. После окончания курсов направлен в 5-ю авиационную эскадрилью 57 полка Краснознаменного Балтийского флота. Здесь он служил с января 1941 года по апрель 1942 года младшим летнабом (летным наблюдателем).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С апреля по июль 1942 года - стрелок  -бомбардировщик 2-ой авиационной эскадрильи 57 авиационного полка Краснознаменного Балтийского флота. С июля 1942 года по январь 1943 года – стрелок – бомбардировщик  </a:t>
            </a:r>
            <a:r>
              <a:rPr lang="en-US" sz="1100" dirty="0" smtClean="0">
                <a:solidFill>
                  <a:schemeClr val="bg1"/>
                </a:solidFill>
              </a:rPr>
              <a:t>I </a:t>
            </a:r>
            <a:r>
              <a:rPr lang="ru-RU" sz="1100" dirty="0" smtClean="0">
                <a:solidFill>
                  <a:schemeClr val="bg1"/>
                </a:solidFill>
              </a:rPr>
              <a:t>–го Гвардейского авиационного полка ВВС Краснознаменного Балтийского флота.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С января 1943 года – штурман звена 2-ой авиационной эскадрильи </a:t>
            </a:r>
            <a:r>
              <a:rPr lang="en-US" sz="1100" dirty="0" smtClean="0">
                <a:solidFill>
                  <a:schemeClr val="bg1"/>
                </a:solidFill>
              </a:rPr>
              <a:t>I –</a:t>
            </a:r>
            <a:r>
              <a:rPr lang="ru-RU" sz="1100" dirty="0" smtClean="0">
                <a:solidFill>
                  <a:schemeClr val="bg1"/>
                </a:solidFill>
              </a:rPr>
              <a:t>го Гвардейского минно – торпедного авиационного полка Краснознаменного Балтийского флота.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MARINA\Desktop\информация с архи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1737" y="-5159828"/>
            <a:ext cx="2129246" cy="3043646"/>
          </a:xfrm>
          <a:prstGeom prst="rect">
            <a:avLst/>
          </a:prstGeom>
          <a:noFill/>
        </p:spPr>
      </p:pic>
      <p:pic>
        <p:nvPicPr>
          <p:cNvPr id="16" name="Рисунок 15" descr="информация с архи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1338" y="2651760"/>
            <a:ext cx="2834639" cy="38404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5394" y="1920240"/>
            <a:ext cx="28999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Справка Центрального военно – морского архива СССР</a:t>
            </a:r>
          </a:p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(документ школьного музея)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История  </a:t>
            </a:r>
            <a:r>
              <a:rPr lang="en-US" sz="1800" dirty="0" smtClean="0"/>
              <a:t>I </a:t>
            </a:r>
            <a:r>
              <a:rPr lang="ru-RU" sz="1800" dirty="0" smtClean="0"/>
              <a:t>Гвардейского  минно-торпедного </a:t>
            </a:r>
            <a:br>
              <a:rPr lang="ru-RU" sz="1800" dirty="0" smtClean="0"/>
            </a:br>
            <a:r>
              <a:rPr lang="ru-RU" sz="1800" dirty="0" smtClean="0"/>
              <a:t> Краснознаменного Клайпедского  авиаполка  ВВС </a:t>
            </a:r>
            <a:br>
              <a:rPr lang="ru-RU" sz="1800" dirty="0" smtClean="0"/>
            </a:br>
            <a:r>
              <a:rPr lang="ru-RU" sz="1800" dirty="0" smtClean="0"/>
              <a:t>Краснознаменного Балтийского флота</a:t>
            </a:r>
            <a:endParaRPr lang="en-US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26" y="1450887"/>
            <a:ext cx="3631976" cy="2949262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81" y="4211207"/>
            <a:ext cx="1625153" cy="2395471"/>
          </a:xfrm>
        </p:spPr>
      </p:pic>
      <p:sp>
        <p:nvSpPr>
          <p:cNvPr id="7" name="TextBox 6"/>
          <p:cNvSpPr txBox="1"/>
          <p:nvPr/>
        </p:nvSpPr>
        <p:spPr>
          <a:xfrm>
            <a:off x="4159877" y="1854557"/>
            <a:ext cx="4461609" cy="39857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Полк был сформирован 25.02.38г.на основе приказов НК ВМФ </a:t>
            </a:r>
            <a:r>
              <a:rPr lang="en-US" sz="1100" dirty="0" smtClean="0">
                <a:solidFill>
                  <a:schemeClr val="bg1"/>
                </a:solidFill>
              </a:rPr>
              <a:t> NN 0330 </a:t>
            </a:r>
            <a:r>
              <a:rPr lang="ru-RU" sz="1100" dirty="0" smtClean="0">
                <a:solidFill>
                  <a:schemeClr val="bg1"/>
                </a:solidFill>
              </a:rPr>
              <a:t>и</a:t>
            </a:r>
            <a:r>
              <a:rPr lang="en-US" sz="1100" dirty="0" smtClean="0">
                <a:solidFill>
                  <a:schemeClr val="bg1"/>
                </a:solidFill>
              </a:rPr>
              <a:t> 03331</a:t>
            </a:r>
            <a:r>
              <a:rPr lang="ru-RU" sz="1100" dirty="0" smtClean="0">
                <a:solidFill>
                  <a:schemeClr val="bg1"/>
                </a:solidFill>
              </a:rPr>
              <a:t> из бывшей 27-й минно-торпедной авиаэскадрильи ВВС КБФ. Место базирования - аэродром Беззаботное. 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Принимал участие в Советско-Финской войне. Базировался на аэродроме Клопицы.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30 .11.39г., в первый день Советско-Финской войны, 3-я авиаэскадрилья, вооруженная бомбардировщиками ДБ-3, атаковала нефтяные хранилища в порту Хтианиеми (</a:t>
            </a:r>
            <a:r>
              <a:rPr lang="en-US" sz="1100" dirty="0" smtClean="0">
                <a:solidFill>
                  <a:schemeClr val="bg1"/>
                </a:solidFill>
              </a:rPr>
              <a:t>Hietaniemi) </a:t>
            </a:r>
            <a:r>
              <a:rPr lang="ru-RU" sz="1100" dirty="0" smtClean="0">
                <a:solidFill>
                  <a:schemeClr val="bg1"/>
                </a:solidFill>
              </a:rPr>
              <a:t>на восточной окраине Хельсинки. Но бомбы упали на густонаселенный район Хельсинки. Погибли 91 человек, еще 236 ранены, из них 36 получили тяжелые ранения.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Впоследствии, 3-я авиаэскадрилья также активно участвовала в бомбардировках объектов на территории Финляндии и была награждена орденом Красного Знамени, а её командиру, майору Н.А.Токареву присвоено звание Героя Советского Союза.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15.01.40г.полк  перебазировался на аэродром около  эстонского порта Палдиски и начал минирование фарватеров, ведущих в основные Финские порты: Турку, Ханко  и Васа.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В августе 1941 г.полк получил пополнение  в виде 26 ДБ-3, переданных из 57 Балтийского авиаполка БФ.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11.11.41г.звено ДБ-3Ф, возглавляемое И.Гарбузом было переведено в 72 Северный авиаполк СФ.</a:t>
            </a:r>
          </a:p>
          <a:p>
            <a:r>
              <a:rPr lang="ru-RU" sz="1100" dirty="0" smtClean="0">
                <a:solidFill>
                  <a:schemeClr val="bg1"/>
                </a:solidFill>
              </a:rPr>
              <a:t>Преобразован Приказом НК ВМФ №10 от 18.01.42г.в 1 ГМТАП ВМФ.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598126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Боевое Гвардейское знамя полка</a:t>
            </a:r>
          </a:p>
          <a:p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3908" y="6112711"/>
            <a:ext cx="203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Знак «1-й гв.МТАП Клайпедский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155" y="5982789"/>
            <a:ext cx="3331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ссылка на </a:t>
            </a:r>
            <a:r>
              <a:rPr lang="en-US" sz="1200" b="1" dirty="0" smtClean="0">
                <a:solidFill>
                  <a:schemeClr val="accent1"/>
                </a:solidFill>
              </a:rPr>
              <a:t>https://vk.com/club24065432 </a:t>
            </a:r>
            <a:r>
              <a:rPr lang="ru-RU" sz="1200" b="1" dirty="0" smtClean="0">
                <a:solidFill>
                  <a:schemeClr val="accent1"/>
                </a:solidFill>
              </a:rPr>
              <a:t> -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1-й Гвардейский Минно-Торпедный авиаполк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#герои_вов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35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RINA\Desktop\x_cfd0df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68" y="4075612"/>
            <a:ext cx="4301581" cy="20900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МАТЕРИАЛЬНАЯ ЧАСТЬ 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Содержимое 6" descr="x_7dde734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953" y="1601130"/>
            <a:ext cx="3474722" cy="2343854"/>
          </a:xfrm>
        </p:spPr>
      </p:pic>
      <p:pic>
        <p:nvPicPr>
          <p:cNvPr id="1026" name="Picture 2" descr="C:\Users\MARINA\Desktop\y_3cc101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7976" y="1358539"/>
            <a:ext cx="4272515" cy="2259874"/>
          </a:xfrm>
          <a:prstGeom prst="rect">
            <a:avLst/>
          </a:prstGeom>
          <a:noFill/>
        </p:spPr>
      </p:pic>
      <p:pic>
        <p:nvPicPr>
          <p:cNvPr id="1027" name="Picture 3" descr="C:\Users\MARINA\Desktop\z_2d3cf90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366" y="3762103"/>
            <a:ext cx="4715691" cy="25080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2698" y="3474720"/>
            <a:ext cx="2517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Торпедоносцы Ил-4Т летят на задание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1416" y="4441372"/>
            <a:ext cx="24224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«Бостоны» 1 ГМТАП на боевом курсе</a:t>
            </a: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9155" y="2821578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</a:rPr>
              <a:t>ДБ-3Б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942" y="5891350"/>
            <a:ext cx="346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ссылка на </a:t>
            </a:r>
            <a:r>
              <a:rPr lang="en-US" sz="1200" b="1" dirty="0" smtClean="0">
                <a:solidFill>
                  <a:schemeClr val="accent1"/>
                </a:solidFill>
              </a:rPr>
              <a:t>https://vk.com/club24065432 </a:t>
            </a:r>
            <a:r>
              <a:rPr lang="ru-RU" sz="1200" b="1" dirty="0" smtClean="0">
                <a:solidFill>
                  <a:schemeClr val="accent1"/>
                </a:solidFill>
              </a:rPr>
              <a:t> -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1-й Гвардейский Минно-Торпедный авиаполк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#герои_вов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5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9" y="235133"/>
            <a:ext cx="659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ЭКИПАЖ  БЕССМЕРТНОЙ КРЫЛАТОЙ МОРСКОЙГВАРДИИ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MARINA\Desktop\9BVEJKwE3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29" y="666205"/>
            <a:ext cx="2403566" cy="3265715"/>
          </a:xfrm>
          <a:prstGeom prst="rect">
            <a:avLst/>
          </a:prstGeom>
          <a:noFill/>
        </p:spPr>
      </p:pic>
      <p:pic>
        <p:nvPicPr>
          <p:cNvPr id="3" name="Picture 2" descr="C:\Users\MARINA\Desktop\есин\летчик ес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710" y="683216"/>
            <a:ext cx="2260012" cy="3235642"/>
          </a:xfrm>
          <a:prstGeom prst="rect">
            <a:avLst/>
          </a:prstGeom>
          <a:noFill/>
        </p:spPr>
      </p:pic>
      <p:pic>
        <p:nvPicPr>
          <p:cNvPr id="6" name="Рисунок 5" descr="информация с архива 2 стр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2868" y="156755"/>
            <a:ext cx="2338252" cy="3304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3317" y="2873829"/>
            <a:ext cx="1894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Справка с Центрального военно – морского архива СССР</a:t>
            </a:r>
            <a:r>
              <a:rPr lang="ru-RU" sz="1100" dirty="0" smtClean="0">
                <a:solidFill>
                  <a:schemeClr val="accent1"/>
                </a:solidFill>
              </a:rPr>
              <a:t> </a:t>
            </a:r>
            <a:r>
              <a:rPr lang="ru-RU" sz="1100" b="1" dirty="0" smtClean="0">
                <a:solidFill>
                  <a:schemeClr val="accent1"/>
                </a:solidFill>
              </a:rPr>
              <a:t>(</a:t>
            </a:r>
            <a:r>
              <a:rPr lang="en-US" sz="1100" b="1" dirty="0" smtClean="0">
                <a:solidFill>
                  <a:schemeClr val="accent1"/>
                </a:solidFill>
              </a:rPr>
              <a:t>https://rgavmf.ru/</a:t>
            </a:r>
            <a:r>
              <a:rPr lang="ru-RU" sz="1100" b="1" dirty="0" smtClean="0">
                <a:solidFill>
                  <a:schemeClr val="accent1"/>
                </a:solidFill>
              </a:rPr>
              <a:t>) </a:t>
            </a:r>
            <a:endParaRPr lang="ru-RU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6754" y="3764835"/>
            <a:ext cx="2769326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СТАТЕЦКИЙ СТЕПАН МИХАЙЛОВИЧ – командир звена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1915г.р.,уроженец Украинской ССР, Киевской обл., Ружинского р-на, с.Березовка, Кадровый военный с 1935г.,гв.капитан. Воевал в составе КБФ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 1 гмтакп. Погиб 03.03.1945г. (не вернулся с боевого задания).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Награжден: 3 – мя  Орденами Красного Знамени, Орденом Отечественной войны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 </a:t>
            </a:r>
            <a:r>
              <a:rPr lang="en-US" sz="1050" dirty="0" smtClean="0">
                <a:solidFill>
                  <a:schemeClr val="bg1"/>
                </a:solidFill>
              </a:rPr>
              <a:t>I </a:t>
            </a:r>
            <a:r>
              <a:rPr lang="ru-RU" sz="1050" dirty="0" smtClean="0">
                <a:solidFill>
                  <a:schemeClr val="bg1"/>
                </a:solidFill>
              </a:rPr>
              <a:t>степени, медалью «За оборону  Ленинграда» . Внесен в книгу памяти «Назовем поименно» Калининградской области, том 2.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Увековечен на воинском мемориале.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5086" y="3738709"/>
            <a:ext cx="2860766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ЕСИН АНДРЕЙ ИВАНОВИЧ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штурман звена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1914(1913)г.р., уроженец Куйбышевской обл., Кинель-Черкасского р-на,., зерносовхоза «Рабочий»). Призван в ряды КА в 1935 г., гв.ст.лейтенант. Воевал в составе КБФ 1 гмтакп. Погиб 03.03.1945г. (не вернулся с боевого задания).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Награжден: медалью «За боевые заслуги», 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 2-мя Орденами Красного Знамени, Орденом Отечественной войны </a:t>
            </a:r>
            <a:r>
              <a:rPr lang="en-US" sz="1050" dirty="0" smtClean="0">
                <a:solidFill>
                  <a:schemeClr val="bg1"/>
                </a:solidFill>
              </a:rPr>
              <a:t>I </a:t>
            </a:r>
            <a:r>
              <a:rPr lang="ru-RU" sz="1050" dirty="0" smtClean="0">
                <a:solidFill>
                  <a:schemeClr val="bg1"/>
                </a:solidFill>
              </a:rPr>
              <a:t>степени, медалью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 «За оборону Ленинграда». Внесен в книгу памяти «Назовем поименно» Калининградской области, том 2.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Увековечен на воинском мемориале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4229" y="3464224"/>
            <a:ext cx="2913017" cy="322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Яцуба Михаил Федорович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стрелок – радист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13.02.1916(1910)г.р., уроженец Украинской ССР, Днепропетровской обл., Амур – Нижнеднепровского р-на, п.Макуловко. Призван в ряды КА 31.10.1938г. Днепропетровским РВК, Украинской ССР, Днепропетровской обл., Днепропетровского р-на, кадровый военный – мл.сержант, сержант, старшина. Воевал в составе 73пп, 44аэ 15 рап, 1 гв.мтап 8 авбр ВВС БФ. Погиб 03.03.1945г. (не вернулся с боевого задания).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Награжден: медалью «За оборону Ленинграда», Орденом Красного Знамени, Орденом Красной Звезды, медалью «За боевые заслуги». Внесен в книгу памяти «Назовем поименно» Калининградской области, том 2.</a:t>
            </a:r>
          </a:p>
          <a:p>
            <a:r>
              <a:rPr lang="ru-RU" sz="1050" dirty="0" smtClean="0">
                <a:solidFill>
                  <a:schemeClr val="bg1"/>
                </a:solidFill>
              </a:rPr>
              <a:t>Увековечен на воинском мемориале.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896" y="6411184"/>
            <a:ext cx="2795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hlinkClick r:id="rId5"/>
              </a:rPr>
              <a:t>ссылка на </a:t>
            </a:r>
            <a:r>
              <a:rPr lang="en-US" sz="1200" b="1" dirty="0" smtClean="0">
                <a:solidFill>
                  <a:schemeClr val="bg1"/>
                </a:solidFill>
                <a:hlinkClick r:id="rId5"/>
              </a:rPr>
              <a:t>https://pamyat-naroda.ru/</a:t>
            </a:r>
            <a:r>
              <a:rPr lang="ru-RU" sz="1200" b="1" dirty="0" smtClean="0">
                <a:solidFill>
                  <a:schemeClr val="bg1"/>
                </a:solidFill>
              </a:rPr>
              <a:t>       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4938" y="169817"/>
            <a:ext cx="22990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(документ школьного музея)</a:t>
            </a:r>
            <a:endParaRPr lang="ru-RU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е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995" y="222068"/>
            <a:ext cx="2338251" cy="36837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3324" y="378211"/>
            <a:ext cx="664899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ШТУРМАН ЕСИН АНДРЕЙ ИВАНОВИЧ.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ХРОНОЛОГИЯ БОЕВЫХ СОБЫТИЙ В ДОКУМЕНТАХ И НАГРАДАХ.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БОЕВЫЕ  МЕДАЛИ</a:t>
            </a:r>
            <a:endParaRPr lang="ru-RU" dirty="0"/>
          </a:p>
        </p:txBody>
      </p:sp>
      <p:pic>
        <p:nvPicPr>
          <p:cNvPr id="3" name="Рисунок 2" descr="Medal_Za_Boevye_zaslug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03" y="1998617"/>
            <a:ext cx="1515292" cy="256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45920"/>
            <a:ext cx="3331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 МЕДАЛЬ «ЗА БОЕВЫЕ ЗАСЛУГИ»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132" y="4525335"/>
            <a:ext cx="3252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Наградной документ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Дата рождения: __.__.1913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Воинское звание: ст. лейтенант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Кто наградил: Президиум ВС СССР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Наименование награды: 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Медаль «За боевые заслуги»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Дата документа: 21.04.1940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Информация об архиве -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Архив: ЦАМО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Картотека: Картотека награждений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Расположение документа: шкаф 31, ящик 7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572" y="1240972"/>
            <a:ext cx="286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21.04.1940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6013" y="1833544"/>
            <a:ext cx="3262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Медаль 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Helvetica" charset="-52"/>
                <a:ea typeface="Times New Roman" pitchFamily="18" charset="0"/>
                <a:cs typeface="Times New Roman" pitchFamily="18" charset="0"/>
              </a:rPr>
              <a:t>За оборону Ленинграда</a:t>
            </a:r>
            <a:r>
              <a:rPr lang="ru-RU" sz="14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91582" y="1454722"/>
            <a:ext cx="180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13.06.1943 год.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pamyat-naroda.ru/local/templates/pn/img/awards/new/Medal_Za_oboronu_Leningrad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9039" y="2168434"/>
            <a:ext cx="1214846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31030" y="4366796"/>
            <a:ext cx="2991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Наградной документ</a:t>
            </a:r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Воинское звание:</a:t>
            </a:r>
            <a:r>
              <a:rPr lang="ru-RU" sz="1200" dirty="0" smtClean="0">
                <a:solidFill>
                  <a:schemeClr val="bg1"/>
                </a:solidFill>
              </a:rPr>
              <a:t> ст. лейтенант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Воинская часть:</a:t>
            </a:r>
            <a:r>
              <a:rPr lang="ru-RU" sz="1200" dirty="0" smtClean="0">
                <a:solidFill>
                  <a:schemeClr val="bg1"/>
                </a:solidFill>
              </a:rPr>
              <a:t> 1 гв. мтап 8 авбр ВВС БФ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Наименование награды:</a:t>
            </a:r>
            <a:r>
              <a:rPr lang="ru-RU" sz="1200" dirty="0" smtClean="0">
                <a:solidFill>
                  <a:schemeClr val="bg1"/>
                </a:solidFill>
              </a:rPr>
              <a:t> </a:t>
            </a:r>
          </a:p>
          <a:p>
            <a:pPr fontAlgn="base"/>
            <a:r>
              <a:rPr lang="ru-RU" sz="1200" dirty="0" smtClean="0">
                <a:solidFill>
                  <a:schemeClr val="bg1"/>
                </a:solidFill>
              </a:rPr>
              <a:t>Медаль «За оборону Ленинграда»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Приказ подразделения</a:t>
            </a:r>
            <a:endParaRPr lang="ru-RU" sz="1200" dirty="0" smtClean="0">
              <a:solidFill>
                <a:schemeClr val="bg1"/>
              </a:solidFill>
            </a:endParaRP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от:</a:t>
            </a:r>
            <a:r>
              <a:rPr lang="ru-RU" sz="1200" dirty="0" smtClean="0">
                <a:solidFill>
                  <a:schemeClr val="bg1"/>
                </a:solidFill>
              </a:rPr>
              <a:t> 13.06.1943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Издан:</a:t>
            </a:r>
            <a:r>
              <a:rPr lang="ru-RU" sz="1200" dirty="0" smtClean="0">
                <a:solidFill>
                  <a:schemeClr val="bg1"/>
                </a:solidFill>
              </a:rPr>
              <a:t> 1 гв. мтап 6 авбр ВВС БФ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Архив:</a:t>
            </a:r>
            <a:r>
              <a:rPr lang="ru-RU" sz="1200" dirty="0" smtClean="0">
                <a:solidFill>
                  <a:schemeClr val="bg1"/>
                </a:solidFill>
              </a:rPr>
              <a:t> ЦВМА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Фонд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596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Опись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9</a:t>
            </a:r>
          </a:p>
          <a:p>
            <a:pPr fontAlgn="base"/>
            <a:r>
              <a:rPr lang="ru-RU" sz="1200" b="1" dirty="0" smtClean="0">
                <a:solidFill>
                  <a:schemeClr val="bg1"/>
                </a:solidFill>
              </a:rPr>
              <a:t>Дело ист. информации:</a:t>
            </a:r>
            <a:r>
              <a:rPr lang="ru-RU" sz="1200" dirty="0" smtClean="0">
                <a:solidFill>
                  <a:schemeClr val="bg1"/>
                </a:solidFill>
              </a:rPr>
              <a:t> 237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е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3234" y="2664823"/>
            <a:ext cx="2403566" cy="34094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74229" y="6257109"/>
            <a:ext cx="286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hlinkClick r:id="rId6"/>
              </a:rPr>
              <a:t>ссылка на </a:t>
            </a:r>
            <a:r>
              <a:rPr lang="en-US" sz="1400" b="1" dirty="0" smtClean="0">
                <a:solidFill>
                  <a:schemeClr val="bg1"/>
                </a:solidFill>
                <a:hlinkClick r:id="rId6"/>
              </a:rPr>
              <a:t>https://pamyat-naroda.ru/</a:t>
            </a:r>
            <a:r>
              <a:rPr lang="ru-RU" sz="1400" b="1" dirty="0" smtClean="0">
                <a:solidFill>
                  <a:schemeClr val="bg1"/>
                </a:solidFill>
              </a:rPr>
              <a:t>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" y="339634"/>
            <a:ext cx="459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 ОРДЕН КРАСНОГО ЗНАМЕНИ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2126" y="1214845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31.01.1943 год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е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525" y="1711235"/>
            <a:ext cx="2756263" cy="3762103"/>
          </a:xfrm>
          <a:prstGeom prst="rect">
            <a:avLst/>
          </a:prstGeom>
        </p:spPr>
      </p:pic>
      <p:pic>
        <p:nvPicPr>
          <p:cNvPr id="6" name="Рисунок 5" descr="е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1" y="1162593"/>
            <a:ext cx="2743200" cy="3944983"/>
          </a:xfrm>
          <a:prstGeom prst="rect">
            <a:avLst/>
          </a:prstGeom>
        </p:spPr>
      </p:pic>
      <p:pic>
        <p:nvPicPr>
          <p:cNvPr id="7" name="Рисунок 6" descr="е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" y="2612571"/>
            <a:ext cx="2860765" cy="4036423"/>
          </a:xfrm>
          <a:prstGeom prst="rect">
            <a:avLst/>
          </a:prstGeom>
        </p:spPr>
      </p:pic>
      <p:pic>
        <p:nvPicPr>
          <p:cNvPr id="3" name="Рисунок 2" descr="https://pamyat-naroda.ru/local/templates/pn/img/awards/new/Orden_Krasnogo_Znameni_1s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37" y="749754"/>
            <a:ext cx="1647825" cy="18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36869" y="5590905"/>
            <a:ext cx="1698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hlinkClick r:id="rId6"/>
              </a:rPr>
              <a:t>ссылка на: </a:t>
            </a:r>
            <a:r>
              <a:rPr lang="en-US" sz="1400" b="1" dirty="0" smtClean="0">
                <a:solidFill>
                  <a:schemeClr val="bg1"/>
                </a:solidFill>
                <a:hlinkClick r:id="rId6"/>
              </a:rPr>
              <a:t>https://pamyat-naroda.ru/</a:t>
            </a:r>
            <a:r>
              <a:rPr lang="ru-RU" sz="1400" b="1" dirty="0" smtClean="0">
                <a:solidFill>
                  <a:schemeClr val="bg1"/>
                </a:solidFill>
              </a:rPr>
              <a:t>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ун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2.potx" id="{2BBCFA5B-B569-4705-B896-5FFCA4DADC50}" vid="{E7219FF4-772C-4536-A4F8-C8C7EFF0C879}"/>
    </a:ext>
  </a:extLst>
</a:theme>
</file>

<file path=ppt/theme/theme4.xml><?xml version="1.0" encoding="utf-8"?>
<a:theme xmlns:a="http://schemas.openxmlformats.org/drawingml/2006/main" name="1_ун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2.potx" id="{2BBCFA5B-B569-4705-B896-5FFCA4DADC50}" vid="{E7219FF4-772C-4536-A4F8-C8C7EFF0C879}"/>
    </a:ext>
  </a:extLst>
</a:theme>
</file>

<file path=ppt/theme/theme5.xml><?xml version="1.0" encoding="utf-8"?>
<a:theme xmlns:a="http://schemas.openxmlformats.org/drawingml/2006/main" name="2_ун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2.potx" id="{2BBCFA5B-B569-4705-B896-5FFCA4DADC50}" vid="{E7219FF4-772C-4536-A4F8-C8C7EFF0C879}"/>
    </a:ext>
  </a:extLst>
</a:theme>
</file>

<file path=ppt/theme/theme6.xml><?xml version="1.0" encoding="utf-8"?>
<a:theme xmlns:a="http://schemas.openxmlformats.org/drawingml/2006/main" name="3_ун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2.potx" id="{2BBCFA5B-B569-4705-B896-5FFCA4DADC50}" vid="{E7219FF4-772C-4536-A4F8-C8C7EFF0C879}"/>
    </a:ext>
  </a:extLst>
</a:theme>
</file>

<file path=ppt/theme/theme7.xml><?xml version="1.0" encoding="utf-8"?>
<a:theme xmlns:a="http://schemas.openxmlformats.org/drawingml/2006/main" name="4_ун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ун2.potx" id="{2BBCFA5B-B569-4705-B896-5FFCA4DADC50}" vid="{E7219FF4-772C-4536-A4F8-C8C7EFF0C8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1847</TotalTime>
  <Words>1819</Words>
  <Application>Microsoft Office PowerPoint</Application>
  <PresentationFormat>Экран (4:3)</PresentationFormat>
  <Paragraphs>205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Century Gothic</vt:lpstr>
      <vt:lpstr>Constantia</vt:lpstr>
      <vt:lpstr>Franklin Gothic Book</vt:lpstr>
      <vt:lpstr>Helvetica</vt:lpstr>
      <vt:lpstr>Times New Roman</vt:lpstr>
      <vt:lpstr>Wingdings 3</vt:lpstr>
      <vt:lpstr>Office Theme</vt:lpstr>
      <vt:lpstr>Легкий дым</vt:lpstr>
      <vt:lpstr>ун3</vt:lpstr>
      <vt:lpstr>1_ун3</vt:lpstr>
      <vt:lpstr>2_ун3</vt:lpstr>
      <vt:lpstr>3_ун3</vt:lpstr>
      <vt:lpstr>4_ун3</vt:lpstr>
      <vt:lpstr>Презентация PowerPoint</vt:lpstr>
      <vt:lpstr>    </vt:lpstr>
      <vt:lpstr>Презентация PowerPoint</vt:lpstr>
      <vt:lpstr>Презентация PowerPoint</vt:lpstr>
      <vt:lpstr>История  I Гвардейского  минно-торпедного   Краснознаменного Клайпедского  авиаполка  ВВС  Краснознаменного Балтийского флота</vt:lpstr>
      <vt:lpstr>МАТЕРИАЛЬНАЯ ЧАСТЬ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Учитель</cp:lastModifiedBy>
  <cp:revision>143</cp:revision>
  <dcterms:created xsi:type="dcterms:W3CDTF">2018-04-10T10:44:17Z</dcterms:created>
  <dcterms:modified xsi:type="dcterms:W3CDTF">2021-04-07T13:01:52Z</dcterms:modified>
</cp:coreProperties>
</file>